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ls" ContentType="application/vnd.ms-excel"/>
  <Default Extension="xml" ContentType="application/xml"/>
  <Override PartName="/ppt/presentation.xml" ContentType="application/vnd.openxmlformats-officedocument.presentationml.presentation.main+xml"/>
  <Override PartName="/ppt/slides/slide14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15.xml" ContentType="application/vnd.openxmlformats-officedocument.presentationml.slide+xml"/>
  <Override PartName="/ppt/slides/slide2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17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1" r:id="rId1"/>
  </p:sldMasterIdLst>
  <p:notesMasterIdLst>
    <p:notesMasterId r:id="rId27"/>
  </p:notesMasterIdLst>
  <p:handoutMasterIdLst>
    <p:handoutMasterId r:id="rId28"/>
  </p:handoutMasterIdLst>
  <p:sldIdLst>
    <p:sldId id="256" r:id="rId2"/>
    <p:sldId id="305" r:id="rId3"/>
    <p:sldId id="306" r:id="rId4"/>
    <p:sldId id="267" r:id="rId5"/>
    <p:sldId id="265" r:id="rId6"/>
    <p:sldId id="264" r:id="rId7"/>
    <p:sldId id="301" r:id="rId8"/>
    <p:sldId id="302" r:id="rId9"/>
    <p:sldId id="296" r:id="rId10"/>
    <p:sldId id="297" r:id="rId11"/>
    <p:sldId id="289" r:id="rId12"/>
    <p:sldId id="290" r:id="rId13"/>
    <p:sldId id="291" r:id="rId14"/>
    <p:sldId id="298" r:id="rId15"/>
    <p:sldId id="299" r:id="rId16"/>
    <p:sldId id="282" r:id="rId17"/>
    <p:sldId id="258" r:id="rId18"/>
    <p:sldId id="295" r:id="rId19"/>
    <p:sldId id="257" r:id="rId20"/>
    <p:sldId id="283" r:id="rId21"/>
    <p:sldId id="284" r:id="rId22"/>
    <p:sldId id="285" r:id="rId23"/>
    <p:sldId id="303" r:id="rId24"/>
    <p:sldId id="304" r:id="rId25"/>
    <p:sldId id="300" r:id="rId26"/>
  </p:sldIdLst>
  <p:sldSz cx="9144000" cy="6858000" type="screen4x3"/>
  <p:notesSz cx="6973888" cy="9236075"/>
  <p:custDataLst>
    <p:tags r:id="rId2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ヒラギノ角ゴ Pro W3" pitchFamily="126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ヒラギノ角ゴ Pro W3" pitchFamily="126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ヒラギノ角ゴ Pro W3" pitchFamily="126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ヒラギノ角ゴ Pro W3" pitchFamily="126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ヒラギノ角ゴ Pro W3" pitchFamily="126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ヒラギノ角ゴ Pro W3" pitchFamily="126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ヒラギノ角ゴ Pro W3" pitchFamily="126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ヒラギノ角ゴ Pro W3" pitchFamily="126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ヒラギノ角ゴ Pro W3" pitchFamily="126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E9B2"/>
    <a:srgbClr val="0D6A78"/>
    <a:srgbClr val="FF7000"/>
    <a:srgbClr val="00C500"/>
    <a:srgbClr val="FFFF00"/>
    <a:srgbClr val="FF4D00"/>
    <a:srgbClr val="00FF00"/>
    <a:srgbClr val="CFC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58" y="192"/>
      </p:cViewPr>
      <p:guideLst>
        <p:guide orient="horz" pos="2448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36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26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95" tIns="46298" rIns="92595" bIns="46298" numCol="1" anchor="t" anchorCtr="0" compatLnSpc="1">
            <a:prstTxWarp prst="textNoShape">
              <a:avLst/>
            </a:prstTxWarp>
          </a:bodyPr>
          <a:lstStyle>
            <a:lvl1pPr defTabSz="926233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49700" y="0"/>
            <a:ext cx="30226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95" tIns="46298" rIns="92595" bIns="46298" numCol="1" anchor="t" anchorCtr="0" compatLnSpc="1">
            <a:prstTxWarp prst="textNoShape">
              <a:avLst/>
            </a:prstTxWarp>
          </a:bodyPr>
          <a:lstStyle>
            <a:lvl1pPr algn="r" defTabSz="926233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44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72525"/>
            <a:ext cx="30226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95" tIns="46298" rIns="92595" bIns="46298" numCol="1" anchor="b" anchorCtr="0" compatLnSpc="1">
            <a:prstTxWarp prst="textNoShape">
              <a:avLst/>
            </a:prstTxWarp>
          </a:bodyPr>
          <a:lstStyle>
            <a:lvl1pPr defTabSz="926233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44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49700" y="8772525"/>
            <a:ext cx="30226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95" tIns="46298" rIns="92595" bIns="4629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7F77F3F-FC2A-4E03-9C8E-350F950136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90157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26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95" tIns="46298" rIns="92595" bIns="46298" numCol="1" anchor="t" anchorCtr="0" compatLnSpc="1">
            <a:prstTxWarp prst="textNoShape">
              <a:avLst/>
            </a:prstTxWarp>
          </a:bodyPr>
          <a:lstStyle>
            <a:lvl1pPr defTabSz="926233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49700" y="0"/>
            <a:ext cx="30226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95" tIns="46298" rIns="92595" bIns="46298" numCol="1" anchor="t" anchorCtr="0" compatLnSpc="1">
            <a:prstTxWarp prst="textNoShape">
              <a:avLst/>
            </a:prstTxWarp>
          </a:bodyPr>
          <a:lstStyle>
            <a:lvl1pPr algn="r" defTabSz="926233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7925" y="692150"/>
            <a:ext cx="4618038" cy="3463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/>
          </a:extLst>
        </p:spPr>
      </p:sp>
      <p:sp>
        <p:nvSpPr>
          <p:cNvPr id="1116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6913" y="4387850"/>
            <a:ext cx="5580062" cy="415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95" tIns="46298" rIns="92595" bIns="462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1116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2525"/>
            <a:ext cx="30226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95" tIns="46298" rIns="92595" bIns="46298" numCol="1" anchor="b" anchorCtr="0" compatLnSpc="1">
            <a:prstTxWarp prst="textNoShape">
              <a:avLst/>
            </a:prstTxWarp>
          </a:bodyPr>
          <a:lstStyle>
            <a:lvl1pPr defTabSz="926233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16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49700" y="8772525"/>
            <a:ext cx="30226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95" tIns="46298" rIns="92595" bIns="4629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CCCC5BC-7F28-4D94-BC80-3B1703DC82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55888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1pPr>
            <a:lvl2pPr marL="752475" indent="-288925" defTabSz="930275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2pPr>
            <a:lvl3pPr marL="1157288" indent="-230188" defTabSz="930275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3pPr>
            <a:lvl4pPr marL="1620838" indent="-230188" defTabSz="930275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4pPr>
            <a:lvl5pPr marL="2082800" indent="-230188" defTabSz="930275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5pPr>
            <a:lvl6pPr marL="2540000" indent="-230188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6pPr>
            <a:lvl7pPr marL="2997200" indent="-230188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7pPr>
            <a:lvl8pPr marL="3454400" indent="-230188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8pPr>
            <a:lvl9pPr marL="3911600" indent="-230188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9pPr>
          </a:lstStyle>
          <a:p>
            <a:pPr>
              <a:defRPr/>
            </a:pPr>
            <a:fld id="{2D4BBBA5-A205-4178-891A-DD010E082DB6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894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1pPr>
            <a:lvl2pPr marL="752475" indent="-288925" defTabSz="930275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2pPr>
            <a:lvl3pPr marL="1157288" indent="-230188" defTabSz="930275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3pPr>
            <a:lvl4pPr marL="1620838" indent="-230188" defTabSz="930275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4pPr>
            <a:lvl5pPr marL="2082800" indent="-230188" defTabSz="930275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5pPr>
            <a:lvl6pPr marL="2540000" indent="-230188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6pPr>
            <a:lvl7pPr marL="2997200" indent="-230188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7pPr>
            <a:lvl8pPr marL="3454400" indent="-230188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8pPr>
            <a:lvl9pPr marL="3911600" indent="-230188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9pPr>
          </a:lstStyle>
          <a:p>
            <a:pPr>
              <a:defRPr/>
            </a:pPr>
            <a:fld id="{D683190E-E33D-4081-A721-1D9DE27FE190}" type="slidenum">
              <a:rPr lang="en-US" altLang="en-US" smtClean="0"/>
              <a:pPr>
                <a:defRPr/>
              </a:pPr>
              <a:t>24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874696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110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solidFill>
                  <a:srgbClr val="0D6A78"/>
                </a:solidFill>
                <a:latin typeface="Arial Narrow"/>
                <a:cs typeface="Arial Narrow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51DF50-CA23-464D-A67A-1A655D1F8E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3155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1313" y="96838"/>
            <a:ext cx="1919287" cy="5999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31863" y="96838"/>
            <a:ext cx="5607050" cy="5999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solidFill>
                  <a:srgbClr val="0D6A78"/>
                </a:solidFill>
                <a:latin typeface="Arial Narrow"/>
                <a:cs typeface="Arial Narrow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AA0A62-8002-4E58-BD02-0D874D1A62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9759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solidFill>
                  <a:srgbClr val="0D6A78"/>
                </a:solidFill>
                <a:latin typeface="Arial Narrow"/>
                <a:cs typeface="Arial Narrow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25F74-F0B8-4B48-A8FD-04A5C21F95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6538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solidFill>
                  <a:srgbClr val="0D6A78"/>
                </a:solidFill>
                <a:latin typeface="Arial Narrow"/>
                <a:cs typeface="Arial Narrow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1ABB9-BFE3-4387-8DE7-5619D522BF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1673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9325" y="1981200"/>
            <a:ext cx="3754438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56163" y="1981200"/>
            <a:ext cx="375443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solidFill>
                  <a:srgbClr val="0D6A78"/>
                </a:solidFill>
                <a:latin typeface="Arial Narrow"/>
                <a:cs typeface="Arial Narrow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D00C77-3901-48D6-8F65-468F58BE95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145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solidFill>
                  <a:srgbClr val="0D6A78"/>
                </a:solidFill>
                <a:latin typeface="Arial Narrow"/>
                <a:cs typeface="Arial Narrow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2F0EE-9580-4F9E-B003-C09EE07752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5264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solidFill>
                  <a:srgbClr val="0D6A78"/>
                </a:solidFill>
                <a:latin typeface="Arial Narrow"/>
                <a:cs typeface="Arial Narrow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9606F6-CA5A-42E0-8670-54D1747A73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3297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solidFill>
                  <a:srgbClr val="0D6A78"/>
                </a:solidFill>
                <a:latin typeface="Arial Narrow"/>
                <a:cs typeface="Arial Narrow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79403-B077-4FAB-9F78-F7C76F9B85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5136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solidFill>
                  <a:srgbClr val="0D6A78"/>
                </a:solidFill>
                <a:latin typeface="Arial Narrow"/>
                <a:cs typeface="Arial Narrow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07A72-152E-4A83-9B3C-53B66A7DF4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9513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solidFill>
                  <a:srgbClr val="0D6A78"/>
                </a:solidFill>
                <a:latin typeface="Arial Narrow"/>
                <a:cs typeface="Arial Narrow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918FBF-5D29-41E5-92B1-789611510E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6601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ChangeArrowheads="1"/>
          </p:cNvSpPr>
          <p:nvPr userDrawn="1"/>
        </p:nvSpPr>
        <p:spPr bwMode="auto">
          <a:xfrm>
            <a:off x="0" y="0"/>
            <a:ext cx="9144000" cy="1295400"/>
          </a:xfrm>
          <a:prstGeom prst="rect">
            <a:avLst/>
          </a:prstGeom>
          <a:solidFill>
            <a:srgbClr val="0D6A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6" charset="-128"/>
              </a:defRPr>
            </a:lvl9pPr>
          </a:lstStyle>
          <a:p>
            <a:pPr>
              <a:defRPr/>
            </a:pPr>
            <a:endParaRPr lang="en-US" altLang="en-US" sz="180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96838"/>
            <a:ext cx="8610600" cy="104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676400"/>
            <a:ext cx="8077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400800"/>
            <a:ext cx="7543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1400" b="0" i="0" u="none" strike="noStrike" baseline="30000">
                <a:solidFill>
                  <a:schemeClr val="tx1"/>
                </a:solidFill>
                <a:latin typeface="Times"/>
                <a:ea typeface="+mn-ea"/>
                <a:cs typeface="Times"/>
              </a:defRPr>
            </a:lvl1pPr>
          </a:lstStyle>
          <a:p>
            <a:pPr>
              <a:defRPr/>
            </a:pPr>
            <a:r>
              <a:rPr altLang="en-US" b="1">
                <a:solidFill>
                  <a:srgbClr val="9B7940"/>
                </a:solidFill>
                <a:latin typeface="Arial Narrow"/>
                <a:cs typeface="Arial Narrow"/>
              </a:rPr>
              <a:t>STAYING SAFE AT WORK: </a:t>
            </a:r>
            <a:r>
              <a:rPr altLang="en-US">
                <a:solidFill>
                  <a:srgbClr val="9B7940"/>
                </a:solidFill>
                <a:latin typeface="Arial Narrow"/>
                <a:cs typeface="Arial Narrow"/>
              </a:rPr>
              <a:t>TEACHING WORKERS WITH DISABILITIES ABOUT HEALTH AND SAFETY ON THE JOB </a:t>
            </a:r>
          </a:p>
          <a:p>
            <a:pPr>
              <a:defRPr/>
            </a:pPr>
            <a:r>
              <a:t>Labor Occupational Health Program, UC Berkeley </a:t>
            </a:r>
            <a:r>
              <a:rPr i="1"/>
              <a:t>and</a:t>
            </a:r>
            <a:r>
              <a:t> National Institute for Occupational Safety and Health</a:t>
            </a:r>
          </a:p>
        </p:txBody>
      </p:sp>
      <p:sp>
        <p:nvSpPr>
          <p:cNvPr id="37896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29600" y="6400800"/>
            <a:ext cx="38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1">
                <a:solidFill>
                  <a:srgbClr val="0D6A78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fld id="{4570F001-CCB8-4D22-91A1-FA6DDF5AD7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1031" name="Straight Connector 3"/>
          <p:cNvCxnSpPr>
            <a:cxnSpLocks noChangeShapeType="1"/>
          </p:cNvCxnSpPr>
          <p:nvPr userDrawn="1"/>
        </p:nvCxnSpPr>
        <p:spPr bwMode="auto">
          <a:xfrm>
            <a:off x="0" y="1371600"/>
            <a:ext cx="9144000" cy="0"/>
          </a:xfrm>
          <a:prstGeom prst="line">
            <a:avLst/>
          </a:prstGeom>
          <a:noFill/>
          <a:ln w="38100">
            <a:solidFill>
              <a:srgbClr val="E1DB5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  <p:sldLayoutId id="2147484037" r:id="rId2"/>
    <p:sldLayoutId id="2147484038" r:id="rId3"/>
    <p:sldLayoutId id="2147484039" r:id="rId4"/>
    <p:sldLayoutId id="2147484040" r:id="rId5"/>
    <p:sldLayoutId id="2147484041" r:id="rId6"/>
    <p:sldLayoutId id="2147484042" r:id="rId7"/>
    <p:sldLayoutId id="2147484043" r:id="rId8"/>
    <p:sldLayoutId id="2147484044" r:id="rId9"/>
    <p:sldLayoutId id="2147484045" r:id="rId10"/>
    <p:sldLayoutId id="2147484046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"/>
          <a:ea typeface="ヒラギノ角ゴ Pro W3" charset="0"/>
          <a:cs typeface="Arial Narrow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" charset="0"/>
          <a:ea typeface="ヒラギノ角ゴ Pro W3" charset="0"/>
          <a:cs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" charset="0"/>
          <a:ea typeface="ヒラギノ角ゴ Pro W3" charset="0"/>
          <a:cs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" charset="0"/>
          <a:ea typeface="ヒラギノ角ゴ Pro W3" charset="0"/>
          <a:cs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" charset="0"/>
          <a:ea typeface="ヒラギノ角ゴ Pro W3" charset="0"/>
          <a:cs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447675" indent="-447675" algn="l" rtl="0" eaLnBrk="0" fontAlgn="base" hangingPunct="0">
        <a:spcBef>
          <a:spcPct val="20000"/>
        </a:spcBef>
        <a:spcAft>
          <a:spcPct val="0"/>
        </a:spcAft>
        <a:buClr>
          <a:srgbClr val="9B7940"/>
        </a:buClr>
        <a:buSzPct val="80000"/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1pPr>
      <a:lvl2pPr marL="889000" indent="-439738" algn="l" rtl="0" eaLnBrk="0" fontAlgn="base" hangingPunct="0">
        <a:spcBef>
          <a:spcPct val="20000"/>
        </a:spcBef>
        <a:spcAft>
          <a:spcPct val="0"/>
        </a:spcAft>
        <a:buClr>
          <a:srgbClr val="9B7940"/>
        </a:buClr>
        <a:buSzPct val="80000"/>
        <a:buFont typeface="Lucida Grande" pitchFamily="126" charset="0"/>
        <a:buChar char="»"/>
        <a:defRPr sz="2400">
          <a:solidFill>
            <a:schemeClr val="tx1"/>
          </a:solidFill>
          <a:latin typeface="+mn-lt"/>
          <a:ea typeface="ヒラギノ角ゴ Pro W3" charset="0"/>
        </a:defRPr>
      </a:lvl2pPr>
      <a:lvl3pPr marL="1293813" indent="-403225" algn="l" rtl="0" eaLnBrk="0" fontAlgn="base" hangingPunct="0">
        <a:spcBef>
          <a:spcPct val="20000"/>
        </a:spcBef>
        <a:spcAft>
          <a:spcPct val="0"/>
        </a:spcAft>
        <a:buClr>
          <a:srgbClr val="9B7940"/>
        </a:buClr>
        <a:buSzPct val="70000"/>
        <a:buFont typeface="Lucida Grande" pitchFamily="126" charset="0"/>
        <a:buChar char="-"/>
        <a:defRPr sz="2100">
          <a:solidFill>
            <a:schemeClr val="tx1"/>
          </a:solidFill>
          <a:latin typeface="+mn-lt"/>
          <a:ea typeface="ヒラギノ角ゴ Pro W3" charset="0"/>
        </a:defRPr>
      </a:lvl3pPr>
      <a:lvl4pPr marL="1681163" indent="-385763" algn="l" rtl="0" eaLnBrk="0" fontAlgn="base" hangingPunct="0">
        <a:spcBef>
          <a:spcPct val="20000"/>
        </a:spcBef>
        <a:spcAft>
          <a:spcPct val="0"/>
        </a:spcAft>
        <a:buClr>
          <a:srgbClr val="9B7940"/>
        </a:buClr>
        <a:buSzPct val="75000"/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ヒラギノ角ゴ Pro W3" charset="0"/>
        </a:defRPr>
      </a:lvl4pPr>
      <a:lvl5pPr marL="2070100" indent="-387350" algn="l" rtl="0" eaLnBrk="0" fontAlgn="base" hangingPunct="0">
        <a:spcBef>
          <a:spcPct val="20000"/>
        </a:spcBef>
        <a:spcAft>
          <a:spcPct val="0"/>
        </a:spcAft>
        <a:buClr>
          <a:srgbClr val="9B7940"/>
        </a:buClr>
        <a:buSzPct val="70000"/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527300" indent="-3873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84500" indent="-3873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41700" indent="-3873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98900" indent="-3873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3"/>
          <p:cNvSpPr txBox="1">
            <a:spLocks noChangeArrowheads="1"/>
          </p:cNvSpPr>
          <p:nvPr/>
        </p:nvSpPr>
        <p:spPr bwMode="auto">
          <a:xfrm>
            <a:off x="3276600" y="5029200"/>
            <a:ext cx="4267200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9pPr>
          </a:lstStyle>
          <a:p>
            <a:pPr>
              <a:spcBef>
                <a:spcPts val="700"/>
              </a:spcBef>
            </a:pPr>
            <a:r>
              <a:rPr lang="en-US" altLang="en-US" sz="1200" b="1">
                <a:latin typeface="Arial Narrow" panose="020B0606020202030204" pitchFamily="34" charset="0"/>
              </a:rPr>
              <a:t>LABOR OCCUPATIONAL HEALTH PROGRAM </a:t>
            </a:r>
            <a:r>
              <a:rPr lang="en-US" altLang="en-US" sz="1200"/>
              <a:t/>
            </a:r>
            <a:br>
              <a:rPr lang="en-US" altLang="en-US" sz="1200"/>
            </a:b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California Berkeley </a:t>
            </a:r>
          </a:p>
          <a:p>
            <a:pPr>
              <a:spcBef>
                <a:spcPts val="700"/>
              </a:spcBef>
            </a:pPr>
            <a:r>
              <a:rPr lang="en-US" altLang="en-US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</a:p>
          <a:p>
            <a:pPr>
              <a:spcBef>
                <a:spcPts val="700"/>
              </a:spcBef>
            </a:pPr>
            <a:r>
              <a:rPr lang="en-US" altLang="en-US" sz="1200" b="1">
                <a:latin typeface="Arial Narrow" panose="020B0606020202030204" pitchFamily="34" charset="0"/>
              </a:rPr>
              <a:t>DEPARTMENT OF HEALTH AND HUMAN SERVICES</a:t>
            </a:r>
            <a:r>
              <a:rPr lang="en-US" altLang="en-US" sz="1200"/>
              <a:t/>
            </a:r>
            <a:br>
              <a:rPr lang="en-US" altLang="en-US" sz="1200"/>
            </a:b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Centers for Disease Control and Prevention</a:t>
            </a:r>
            <a:b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National Institute for Occupational Safety and Health</a:t>
            </a:r>
          </a:p>
        </p:txBody>
      </p:sp>
      <p:pic>
        <p:nvPicPr>
          <p:cNvPr id="15363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715000"/>
            <a:ext cx="14351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11" descr="LOHP Logo_HR_front_cover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953000"/>
            <a:ext cx="1262063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Rectangle 8"/>
          <p:cNvSpPr>
            <a:spLocks noChangeArrowheads="1"/>
          </p:cNvSpPr>
          <p:nvPr/>
        </p:nvSpPr>
        <p:spPr bwMode="auto">
          <a:xfrm>
            <a:off x="0" y="2438400"/>
            <a:ext cx="9144000" cy="2286000"/>
          </a:xfrm>
          <a:prstGeom prst="rect">
            <a:avLst/>
          </a:prstGeom>
          <a:solidFill>
            <a:srgbClr val="0D6A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9pPr>
          </a:lstStyle>
          <a:p>
            <a:endParaRPr lang="en-US" altLang="en-US"/>
          </a:p>
        </p:txBody>
      </p:sp>
      <p:sp>
        <p:nvSpPr>
          <p:cNvPr id="15366" name="Title 1"/>
          <p:cNvSpPr txBox="1">
            <a:spLocks/>
          </p:cNvSpPr>
          <p:nvPr/>
        </p:nvSpPr>
        <p:spPr bwMode="auto">
          <a:xfrm>
            <a:off x="1524000" y="2819400"/>
            <a:ext cx="5867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9pPr>
          </a:lstStyle>
          <a:p>
            <a:r>
              <a:rPr lang="en-US" altLang="en-US" sz="4600">
                <a:solidFill>
                  <a:srgbClr val="ECE9B2"/>
                </a:solidFill>
                <a:latin typeface="Arial Narrow" panose="020B0606020202030204" pitchFamily="34" charset="0"/>
              </a:rPr>
              <a:t>Staying Safe at Work</a:t>
            </a:r>
          </a:p>
        </p:txBody>
      </p:sp>
      <p:sp>
        <p:nvSpPr>
          <p:cNvPr id="15" name="Subtitle 4"/>
          <p:cNvSpPr txBox="1">
            <a:spLocks/>
          </p:cNvSpPr>
          <p:nvPr/>
        </p:nvSpPr>
        <p:spPr>
          <a:xfrm>
            <a:off x="1524000" y="3657600"/>
            <a:ext cx="7086600" cy="685800"/>
          </a:xfrm>
          <a:prstGeom prst="rect">
            <a:avLst/>
          </a:prstGeom>
        </p:spPr>
        <p:txBody>
          <a:bodyPr lIns="0" tIns="0" rIns="0" bIns="0"/>
          <a:lstStyle>
            <a:lvl1pPr marL="0" indent="0" algn="l" rtl="0" eaLnBrk="0" fontAlgn="base" hangingPunct="0">
              <a:spcBef>
                <a:spcPts val="0"/>
              </a:spcBef>
              <a:spcAft>
                <a:spcPct val="0"/>
              </a:spcAft>
              <a:buClr>
                <a:srgbClr val="9B7940"/>
              </a:buClr>
              <a:buSzPct val="80000"/>
              <a:buFont typeface="Arial" charset="0"/>
              <a:buNone/>
              <a:defRPr sz="1800" spc="50">
                <a:solidFill>
                  <a:schemeClr val="bg1"/>
                </a:solidFill>
                <a:latin typeface="Arial Narrow"/>
                <a:ea typeface="ヒラギノ角ゴ Pro W3" charset="0"/>
                <a:cs typeface="ヒラギノ角ゴ Pro W3" charset="0"/>
              </a:defRPr>
            </a:lvl1pPr>
            <a:lvl2pPr marL="889000" indent="-4397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7940"/>
              </a:buClr>
              <a:buSzPct val="80000"/>
              <a:buFont typeface="Lucida Grande" charset="0"/>
              <a:buChar char="»"/>
              <a:defRPr sz="24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293813" indent="-4032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7940"/>
              </a:buClr>
              <a:buSzPct val="70000"/>
              <a:buFont typeface="Lucida Grande" charset="0"/>
              <a:buChar char="-"/>
              <a:defRPr sz="21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681163" indent="-385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7940"/>
              </a:buClr>
              <a:buSzPct val="75000"/>
              <a:buFont typeface="Arial" charset="0"/>
              <a:buChar char="•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70100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7940"/>
              </a:buClr>
              <a:buSzPct val="70000"/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527300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84500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41700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98900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mtClean="0"/>
              <a:t>Teaching Workers with Intellectual and Developmental Disabilities </a:t>
            </a:r>
            <a:br>
              <a:rPr lang="en-US" smtClean="0"/>
            </a:br>
            <a:r>
              <a:rPr lang="en-US" smtClean="0"/>
              <a:t>About Health &amp; Safety on the Job</a:t>
            </a:r>
            <a:endParaRPr lang="en-US" dirty="0"/>
          </a:p>
        </p:txBody>
      </p:sp>
      <p:pic>
        <p:nvPicPr>
          <p:cNvPr id="15368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4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9pPr>
          </a:lstStyle>
          <a:p>
            <a:pPr>
              <a:defRPr/>
            </a:pPr>
            <a:fld id="{0EE2D81F-2A54-4F4E-997D-D6207B854ECB}" type="slidenum">
              <a:rPr lang="en-US" altLang="en-US" smtClean="0"/>
              <a:pPr>
                <a:defRPr/>
              </a:pPr>
              <a:t>10</a:t>
            </a:fld>
            <a:endParaRPr lang="en-US" altLang="en-US" smtClean="0"/>
          </a:p>
        </p:txBody>
      </p:sp>
      <p:sp>
        <p:nvSpPr>
          <p:cNvPr id="24579" name="Picture 6" descr="noise"/>
          <p:cNvSpPr>
            <a:spLocks noChangeAspect="1" noChangeArrowheads="1"/>
          </p:cNvSpPr>
          <p:nvPr/>
        </p:nvSpPr>
        <p:spPr bwMode="auto">
          <a:xfrm>
            <a:off x="1828800" y="1828800"/>
            <a:ext cx="54864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9pPr>
          </a:lstStyle>
          <a:p>
            <a:endParaRPr lang="en-US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Noise Hazards</a:t>
            </a:r>
            <a:endParaRPr lang="en-US" dirty="0"/>
          </a:p>
        </p:txBody>
      </p:sp>
      <p:pic>
        <p:nvPicPr>
          <p:cNvPr id="24581" name="Picture 6" descr="noi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676400"/>
            <a:ext cx="54864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6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885825" y="1524000"/>
            <a:ext cx="7346950" cy="4899025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Chemical Hazards</a:t>
            </a:r>
            <a:endParaRPr lang="en-US" dirty="0"/>
          </a:p>
        </p:txBody>
      </p:sp>
      <p:sp>
        <p:nvSpPr>
          <p:cNvPr id="11266" name="Slide Number Placeholder 4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9pPr>
          </a:lstStyle>
          <a:p>
            <a:pPr>
              <a:defRPr/>
            </a:pPr>
            <a:fld id="{1DF759C2-BDAE-4711-B879-B4FAA4B12220}" type="slidenum">
              <a:rPr lang="en-US" altLang="en-US" smtClean="0"/>
              <a:pPr>
                <a:defRPr/>
              </a:pPr>
              <a:t>11</a:t>
            </a:fld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4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9pPr>
          </a:lstStyle>
          <a:p>
            <a:pPr>
              <a:defRPr/>
            </a:pPr>
            <a:fld id="{F3F5BA9C-94D5-482B-B297-63E0FB1F9328}" type="slidenum">
              <a:rPr lang="en-US" altLang="en-US" smtClean="0"/>
              <a:pPr>
                <a:defRPr/>
              </a:pPr>
              <a:t>12</a:t>
            </a:fld>
            <a:endParaRPr lang="en-US" altLang="en-US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What Can Chemicals Do?</a:t>
            </a:r>
            <a:endParaRPr lang="en-US" dirty="0"/>
          </a:p>
        </p:txBody>
      </p:sp>
      <p:pic>
        <p:nvPicPr>
          <p:cNvPr id="26628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275138"/>
            <a:ext cx="2127250" cy="212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714500"/>
            <a:ext cx="2211388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268788"/>
            <a:ext cx="2125663" cy="212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663" y="1714500"/>
            <a:ext cx="2195512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/>
              <a:buNone/>
              <a:defRPr/>
            </a:pPr>
            <a:r>
              <a:rPr lang="en-US" b="1" dirty="0" smtClean="0">
                <a:solidFill>
                  <a:srgbClr val="0D6A78"/>
                </a:solidFill>
                <a:cs typeface="+mn-cs"/>
              </a:rPr>
              <a:t>Ask Your Manager</a:t>
            </a:r>
            <a:endParaRPr lang="en-US" b="1" dirty="0">
              <a:solidFill>
                <a:srgbClr val="0D6A78"/>
              </a:solidFill>
              <a:cs typeface="+mn-cs"/>
            </a:endParaRPr>
          </a:p>
        </p:txBody>
      </p:sp>
      <p:sp>
        <p:nvSpPr>
          <p:cNvPr id="13314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9pPr>
          </a:lstStyle>
          <a:p>
            <a:pPr>
              <a:defRPr/>
            </a:pPr>
            <a:fld id="{CCA1FB19-97C7-4739-8CD1-E3B87A1C2FE5}" type="slidenum">
              <a:rPr lang="en-US" altLang="en-US" smtClean="0"/>
              <a:pPr>
                <a:defRPr/>
              </a:pPr>
              <a:t>13</a:t>
            </a:fld>
            <a:endParaRPr lang="en-US" altLang="en-US" smtClean="0"/>
          </a:p>
        </p:txBody>
      </p:sp>
      <p:sp>
        <p:nvSpPr>
          <p:cNvPr id="27652" name="Picture 6"/>
          <p:cNvSpPr>
            <a:spLocks noChangeAspect="1" noChangeArrowheads="1"/>
          </p:cNvSpPr>
          <p:nvPr/>
        </p:nvSpPr>
        <p:spPr bwMode="auto">
          <a:xfrm>
            <a:off x="609600" y="2395538"/>
            <a:ext cx="2535238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9pPr>
          </a:lstStyle>
          <a:p>
            <a:endParaRPr lang="en-US" altLang="en-US"/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6096000" y="5562600"/>
            <a:ext cx="30480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b="1" dirty="0" smtClean="0">
                <a:latin typeface="Arial Narrow"/>
                <a:cs typeface="Arial Narrow"/>
              </a:rPr>
              <a:t>Safety Data Sheets </a:t>
            </a:r>
            <a:br>
              <a:rPr lang="en-US" b="1" dirty="0" smtClean="0">
                <a:latin typeface="Arial Narrow"/>
                <a:cs typeface="Arial Narrow"/>
              </a:rPr>
            </a:br>
            <a:r>
              <a:rPr lang="en-US" b="1" dirty="0" smtClean="0">
                <a:latin typeface="Arial Narrow"/>
                <a:cs typeface="Arial Narrow"/>
              </a:rPr>
              <a:t>(SDS)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Ways to Find Out About Chemicals at Work</a:t>
            </a:r>
            <a:endParaRPr lang="en-US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3800" y="2743200"/>
            <a:ext cx="1887538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5075238"/>
            <a:ext cx="3324225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765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71738"/>
            <a:ext cx="2455863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24600" y="1752600"/>
            <a:ext cx="25146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4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9pPr>
          </a:lstStyle>
          <a:p>
            <a:pPr>
              <a:defRPr/>
            </a:pPr>
            <a:fld id="{DD7EC80C-3414-4A20-94B6-EEE2084777A3}" type="slidenum">
              <a:rPr lang="en-US" altLang="en-US" smtClean="0"/>
              <a:pPr>
                <a:defRPr/>
              </a:pPr>
              <a:t>14</a:t>
            </a:fld>
            <a:endParaRPr lang="en-US" altLang="en-US" smtClean="0"/>
          </a:p>
        </p:txBody>
      </p:sp>
      <p:sp>
        <p:nvSpPr>
          <p:cNvPr id="28675" name="Picture 6" descr="stress"/>
          <p:cNvSpPr>
            <a:spLocks noChangeAspect="1" noChangeArrowheads="1"/>
          </p:cNvSpPr>
          <p:nvPr/>
        </p:nvSpPr>
        <p:spPr bwMode="auto">
          <a:xfrm>
            <a:off x="2743200" y="1692275"/>
            <a:ext cx="394335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9pPr>
          </a:lstStyle>
          <a:p>
            <a:endParaRPr lang="en-US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Hazards that Cause Stress</a:t>
            </a:r>
            <a:endParaRPr lang="en-US" dirty="0"/>
          </a:p>
        </p:txBody>
      </p:sp>
      <p:pic>
        <p:nvPicPr>
          <p:cNvPr id="28677" name="Picture 6" descr="str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90"/>
          <a:stretch>
            <a:fillRect/>
          </a:stretch>
        </p:blipFill>
        <p:spPr bwMode="auto">
          <a:xfrm>
            <a:off x="2495550" y="1631950"/>
            <a:ext cx="4438650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4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9pPr>
          </a:lstStyle>
          <a:p>
            <a:pPr>
              <a:defRPr/>
            </a:pPr>
            <a:fld id="{3B75EF0D-7E04-4A87-886E-E7F59D0920E2}" type="slidenum">
              <a:rPr lang="en-US" altLang="en-US" smtClean="0"/>
              <a:pPr>
                <a:defRPr/>
              </a:pPr>
              <a:t>15</a:t>
            </a:fld>
            <a:endParaRPr lang="en-US" altLang="en-US" smtClean="0"/>
          </a:p>
        </p:txBody>
      </p:sp>
      <p:pic>
        <p:nvPicPr>
          <p:cNvPr id="29699" name="Picture 4" descr="Ergonomic_compos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47800"/>
            <a:ext cx="6934200" cy="522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Ergonomic Hazards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9" descr="slipp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1" b="-1888"/>
          <a:stretch>
            <a:fillRect/>
          </a:stretch>
        </p:blipFill>
        <p:spPr bwMode="auto">
          <a:xfrm>
            <a:off x="1981200" y="1524000"/>
            <a:ext cx="5181600" cy="491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Slide Number Placeholder 4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9pPr>
          </a:lstStyle>
          <a:p>
            <a:pPr>
              <a:defRPr/>
            </a:pPr>
            <a:fld id="{1F662B0D-BF43-4EF6-82C8-466D6412C6D6}" type="slidenum">
              <a:rPr lang="en-US" altLang="en-US" smtClean="0"/>
              <a:pPr>
                <a:defRPr/>
              </a:pPr>
              <a:t>16</a:t>
            </a:fld>
            <a:endParaRPr lang="en-US" altLang="en-US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>
                <a:latin typeface="Arial Narrow" pitchFamily="34" charset="0"/>
                <a:ea typeface="ヒラギノ角ゴ Pro W3" pitchFamily="126" charset="-128"/>
              </a:rPr>
              <a:t>Making the Job Safer — John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4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9pPr>
          </a:lstStyle>
          <a:p>
            <a:pPr>
              <a:defRPr/>
            </a:pPr>
            <a:fld id="{B0BB2CEA-6ED3-41FA-ADE8-27271F7633B9}" type="slidenum">
              <a:rPr lang="en-US" altLang="en-US" smtClean="0"/>
              <a:pPr>
                <a:defRPr/>
              </a:pPr>
              <a:t>17</a:t>
            </a:fld>
            <a:endParaRPr lang="en-US" altLang="en-US" smtClean="0"/>
          </a:p>
        </p:txBody>
      </p:sp>
      <p:pic>
        <p:nvPicPr>
          <p:cNvPr id="31747" name="Picture 8" descr="Bi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7" b="-1674"/>
          <a:stretch>
            <a:fillRect/>
          </a:stretch>
        </p:blipFill>
        <p:spPr bwMode="auto">
          <a:xfrm>
            <a:off x="2079625" y="1524000"/>
            <a:ext cx="5235575" cy="520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>
                <a:latin typeface="Arial Narrow" pitchFamily="34" charset="0"/>
                <a:ea typeface="ヒラギノ角ゴ Pro W3" pitchFamily="126" charset="-128"/>
              </a:rPr>
              <a:t>Making the Job Safer — Bill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4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9pPr>
          </a:lstStyle>
          <a:p>
            <a:pPr>
              <a:defRPr/>
            </a:pPr>
            <a:fld id="{10D7B3C2-8560-437E-84E7-B9F18AF751DB}" type="slidenum">
              <a:rPr lang="en-US" altLang="en-US" smtClean="0"/>
              <a:pPr>
                <a:defRPr/>
              </a:pPr>
              <a:t>18</a:t>
            </a:fld>
            <a:endParaRPr lang="en-US" altLang="en-US" smtClean="0"/>
          </a:p>
        </p:txBody>
      </p:sp>
      <p:pic>
        <p:nvPicPr>
          <p:cNvPr id="32771" name="Picture 6" descr="lif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76400"/>
            <a:ext cx="7543800" cy="431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Safe Lifting Techniques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4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9pPr>
          </a:lstStyle>
          <a:p>
            <a:pPr>
              <a:defRPr/>
            </a:pPr>
            <a:fld id="{FD9B6739-0A55-41FA-9150-10631FF5BF94}" type="slidenum">
              <a:rPr lang="en-US" altLang="en-US" smtClean="0"/>
              <a:pPr>
                <a:defRPr/>
              </a:pPr>
              <a:t>19</a:t>
            </a:fld>
            <a:endParaRPr lang="en-US" altLang="en-US" smtClean="0"/>
          </a:p>
        </p:txBody>
      </p:sp>
      <p:pic>
        <p:nvPicPr>
          <p:cNvPr id="33795" name="Picture 10" descr="reaching1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524000"/>
            <a:ext cx="441007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>
                <a:latin typeface="Arial Narrow" pitchFamily="34" charset="0"/>
                <a:ea typeface="ヒラギノ角ゴ Pro W3" pitchFamily="126" charset="-128"/>
              </a:rPr>
              <a:t>Making the Job Safer — Mary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The Impact of Work Injuries and Illnesses</a:t>
            </a:r>
            <a:endParaRPr lang="en-US" dirty="0"/>
          </a:p>
        </p:txBody>
      </p:sp>
      <p:sp>
        <p:nvSpPr>
          <p:cNvPr id="1638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9pPr>
          </a:lstStyle>
          <a:p>
            <a:fld id="{43F74FB1-3D4A-4695-9391-EF7C0DDC8D02}" type="slidenum">
              <a:rPr lang="en-US" altLang="en-US" smtClean="0">
                <a:solidFill>
                  <a:srgbClr val="0D6A78"/>
                </a:solidFill>
                <a:latin typeface="Arial Narrow" panose="020B0606020202030204" pitchFamily="34" charset="0"/>
              </a:rPr>
              <a:pPr/>
              <a:t>2</a:t>
            </a:fld>
            <a:endParaRPr lang="en-US" altLang="en-US" smtClean="0">
              <a:solidFill>
                <a:srgbClr val="0D6A78"/>
              </a:solidFill>
              <a:latin typeface="Arial Narrow" panose="020B0606020202030204" pitchFamily="34" charset="0"/>
            </a:endParaRPr>
          </a:p>
        </p:txBody>
      </p:sp>
      <p:sp>
        <p:nvSpPr>
          <p:cNvPr id="16388" name="AutoShape 2" descr="https://i.ytimg.com/vi_webp/jy9YDD1LTiI/mqdefault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9pPr>
          </a:lstStyle>
          <a:p>
            <a:endParaRPr lang="en-US" altLang="en-US"/>
          </a:p>
        </p:txBody>
      </p:sp>
      <p:sp>
        <p:nvSpPr>
          <p:cNvPr id="4" name="TextBox 3"/>
          <p:cNvSpPr txBox="1"/>
          <p:nvPr/>
        </p:nvSpPr>
        <p:spPr>
          <a:xfrm>
            <a:off x="2667000" y="6361320"/>
            <a:ext cx="3570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Click on Image to begin playback</a:t>
            </a:r>
            <a:endParaRPr lang="en-US" dirty="0"/>
          </a:p>
        </p:txBody>
      </p:sp>
      <p:pic>
        <p:nvPicPr>
          <p:cNvPr id="8" name="Mallory_w-creditsrevOPENCAP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8800" y="1477963"/>
            <a:ext cx="5486400" cy="46942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4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9pPr>
          </a:lstStyle>
          <a:p>
            <a:pPr>
              <a:defRPr/>
            </a:pPr>
            <a:fld id="{E71802BC-A7E3-4FC3-B253-AB132772A74F}" type="slidenum">
              <a:rPr lang="en-US" altLang="en-US" smtClean="0"/>
              <a:pPr>
                <a:defRPr/>
              </a:pPr>
              <a:t>20</a:t>
            </a:fld>
            <a:endParaRPr lang="en-US" altLang="en-US" smtClean="0"/>
          </a:p>
        </p:txBody>
      </p:sp>
      <p:pic>
        <p:nvPicPr>
          <p:cNvPr id="34819" name="Picture 7" descr="clean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524000"/>
            <a:ext cx="5257800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>
                <a:latin typeface="Arial Narrow" pitchFamily="34" charset="0"/>
                <a:ea typeface="ヒラギノ角ゴ Pro W3" pitchFamily="126" charset="-128"/>
              </a:rPr>
              <a:t>Making the Job Safer — Ann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Preparing for an Emergency</a:t>
            </a:r>
            <a:endParaRPr lang="en-US" dirty="0"/>
          </a:p>
        </p:txBody>
      </p:sp>
      <p:graphicFrame>
        <p:nvGraphicFramePr>
          <p:cNvPr id="35843" name="Object 4"/>
          <p:cNvGraphicFramePr>
            <a:graphicFrameLocks noGrp="1"/>
          </p:cNvGraphicFramePr>
          <p:nvPr>
            <p:ph idx="1"/>
          </p:nvPr>
        </p:nvGraphicFramePr>
        <p:xfrm>
          <a:off x="609600" y="2735263"/>
          <a:ext cx="5453063" cy="378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51" name="Worksheet" r:id="rId3" imgW="14554200" imgH="10096500" progId="Excel.Sheet.8">
                  <p:embed/>
                </p:oleObj>
              </mc:Choice>
              <mc:Fallback>
                <p:oleObj name="Worksheet" r:id="rId3" imgW="14554200" imgH="10096500" progId="Excel.Sheet.8">
                  <p:embed/>
                  <p:pic>
                    <p:nvPicPr>
                      <p:cNvPr id="0" name="Object 4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2735263"/>
                        <a:ext cx="5453063" cy="3784600"/>
                      </a:xfrm>
                      <a:prstGeom prst="rect">
                        <a:avLst/>
                      </a:prstGeom>
                      <a:solidFill>
                        <a:srgbClr val="00CC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6" name="Slide Number Placeholder 4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9pPr>
          </a:lstStyle>
          <a:p>
            <a:pPr>
              <a:defRPr/>
            </a:pPr>
            <a:fld id="{DDB83C84-F08C-49D8-9F26-A2D21226A1EE}" type="slidenum">
              <a:rPr lang="en-US" altLang="en-US" smtClean="0"/>
              <a:pPr>
                <a:defRPr/>
              </a:pPr>
              <a:t>21</a:t>
            </a:fld>
            <a:endParaRPr lang="en-US" altLang="en-US" smtClean="0"/>
          </a:p>
        </p:txBody>
      </p:sp>
      <p:sp>
        <p:nvSpPr>
          <p:cNvPr id="21509" name="Text Box 9"/>
          <p:cNvSpPr txBox="1">
            <a:spLocks noChangeArrowheads="1"/>
          </p:cNvSpPr>
          <p:nvPr/>
        </p:nvSpPr>
        <p:spPr bwMode="auto">
          <a:xfrm>
            <a:off x="533400" y="1524000"/>
            <a:ext cx="8077200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800" b="1" dirty="0" smtClean="0">
                <a:solidFill>
                  <a:srgbClr val="0D6A78"/>
                </a:solidFill>
              </a:rPr>
              <a:t>Look for Evacuation Maps, </a:t>
            </a:r>
            <a:br>
              <a:rPr lang="en-US" sz="2800" b="1" dirty="0" smtClean="0">
                <a:solidFill>
                  <a:srgbClr val="0D6A78"/>
                </a:solidFill>
              </a:rPr>
            </a:br>
            <a:r>
              <a:rPr lang="en-US" sz="2800" b="1" dirty="0" smtClean="0">
                <a:solidFill>
                  <a:srgbClr val="0D6A78"/>
                </a:solidFill>
              </a:rPr>
              <a:t>Routes and Exit Signs</a:t>
            </a:r>
          </a:p>
        </p:txBody>
      </p:sp>
      <p:pic>
        <p:nvPicPr>
          <p:cNvPr id="35846" name="Picture 10" descr="j02333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692400"/>
            <a:ext cx="2220913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Preparing for an Emergency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3400" y="1676400"/>
            <a:ext cx="4953000" cy="4114800"/>
          </a:xfrm>
        </p:spPr>
        <p:txBody>
          <a:bodyPr/>
          <a:lstStyle/>
          <a:p>
            <a:pPr>
              <a:buFont typeface="Arial"/>
              <a:buChar char="•"/>
              <a:defRPr/>
            </a:pPr>
            <a:r>
              <a:rPr lang="en-US" sz="2600" dirty="0"/>
              <a:t>Know what alarms sound like and what they mean.</a:t>
            </a:r>
          </a:p>
          <a:p>
            <a:pPr>
              <a:buFont typeface="Arial"/>
              <a:buChar char="•"/>
              <a:defRPr/>
            </a:pPr>
            <a:r>
              <a:rPr lang="en-US" sz="2600" dirty="0"/>
              <a:t>Practice what to do.</a:t>
            </a:r>
          </a:p>
          <a:p>
            <a:pPr>
              <a:buFont typeface="Arial"/>
              <a:buChar char="•"/>
              <a:defRPr/>
            </a:pPr>
            <a:r>
              <a:rPr lang="en-US" sz="2600" dirty="0"/>
              <a:t>Know where the meeting places are</a:t>
            </a:r>
            <a:r>
              <a:rPr lang="en-US" sz="2600" dirty="0" smtClean="0"/>
              <a:t>.</a:t>
            </a:r>
            <a:endParaRPr lang="en-US" sz="2600" dirty="0"/>
          </a:p>
        </p:txBody>
      </p:sp>
      <p:sp>
        <p:nvSpPr>
          <p:cNvPr id="22530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9pPr>
          </a:lstStyle>
          <a:p>
            <a:pPr>
              <a:defRPr/>
            </a:pPr>
            <a:fld id="{07B3E761-72E0-4D2E-8D2C-A30768D8B0DC}" type="slidenum">
              <a:rPr lang="en-US" altLang="en-US" smtClean="0"/>
              <a:pPr>
                <a:defRPr/>
              </a:pPr>
              <a:t>22</a:t>
            </a:fld>
            <a:endParaRPr lang="en-US" altLang="en-US" smtClean="0"/>
          </a:p>
        </p:txBody>
      </p:sp>
      <p:pic>
        <p:nvPicPr>
          <p:cNvPr id="22532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8388" y="1905000"/>
            <a:ext cx="2405062" cy="337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8725"/>
            <a:ext cx="685800" cy="427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9pPr>
          </a:lstStyle>
          <a:p>
            <a:fld id="{6B027BB5-2258-4EFA-842F-2BC2200A7667}" type="slidenum">
              <a:rPr lang="en-US" altLang="en-US" sz="1000" smtClean="0"/>
              <a:pPr/>
              <a:t>23</a:t>
            </a:fld>
            <a:endParaRPr lang="en-US" altLang="en-US" sz="100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Know Your Rights: Key Points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3400" y="1676400"/>
            <a:ext cx="8229600" cy="5029200"/>
          </a:xfrm>
        </p:spPr>
        <p:txBody>
          <a:bodyPr>
            <a:normAutofit fontScale="92500"/>
          </a:bodyPr>
          <a:lstStyle/>
          <a:p>
            <a:pPr marL="0" indent="0">
              <a:buFont typeface="Arial"/>
              <a:buNone/>
              <a:defRPr/>
            </a:pPr>
            <a:r>
              <a:rPr lang="en-US" b="1" dirty="0">
                <a:solidFill>
                  <a:srgbClr val="9B7940"/>
                </a:solidFill>
              </a:rPr>
              <a:t>Federal and state labor laws protect </a:t>
            </a:r>
            <a:r>
              <a:rPr lang="en-US" b="1" dirty="0" smtClean="0">
                <a:solidFill>
                  <a:srgbClr val="9B7940"/>
                </a:solidFill>
              </a:rPr>
              <a:t>workers from</a:t>
            </a:r>
            <a:r>
              <a:rPr lang="en-US" b="1" dirty="0">
                <a:solidFill>
                  <a:srgbClr val="9B7940"/>
                </a:solidFill>
              </a:rPr>
              <a:t>:</a:t>
            </a:r>
          </a:p>
          <a:p>
            <a:pPr>
              <a:buFont typeface="Arial"/>
              <a:buChar char="•"/>
              <a:defRPr/>
            </a:pPr>
            <a:r>
              <a:rPr lang="en-US" dirty="0"/>
              <a:t>Hazardous jobs.</a:t>
            </a:r>
          </a:p>
          <a:p>
            <a:pPr>
              <a:buFont typeface="Arial"/>
              <a:buChar char="•"/>
              <a:defRPr/>
            </a:pPr>
            <a:r>
              <a:rPr lang="en-US" dirty="0"/>
              <a:t>Working too long, too late, or too </a:t>
            </a:r>
            <a:r>
              <a:rPr lang="en-US" dirty="0" smtClean="0"/>
              <a:t>early (for workers under 18 years old).</a:t>
            </a:r>
            <a:endParaRPr lang="en-US" dirty="0"/>
          </a:p>
          <a:p>
            <a:pPr marL="0" indent="0">
              <a:spcBef>
                <a:spcPts val="1824"/>
              </a:spcBef>
              <a:buFont typeface="Arial"/>
              <a:buNone/>
              <a:defRPr/>
            </a:pPr>
            <a:r>
              <a:rPr lang="en-US" b="1" dirty="0">
                <a:solidFill>
                  <a:srgbClr val="9B7940"/>
                </a:solidFill>
              </a:rPr>
              <a:t>OSHA says every employer must give workers:</a:t>
            </a:r>
          </a:p>
          <a:p>
            <a:pPr>
              <a:buFont typeface="Arial"/>
              <a:buChar char="•"/>
              <a:defRPr/>
            </a:pPr>
            <a:r>
              <a:rPr lang="en-US" dirty="0"/>
              <a:t>A safe workplace.</a:t>
            </a:r>
          </a:p>
          <a:p>
            <a:pPr>
              <a:buFont typeface="Arial"/>
              <a:buChar char="•"/>
              <a:defRPr/>
            </a:pPr>
            <a:r>
              <a:rPr lang="en-US" dirty="0"/>
              <a:t>Safety training on certain hazards (when required).</a:t>
            </a:r>
          </a:p>
          <a:p>
            <a:pPr>
              <a:buFont typeface="Arial"/>
              <a:buChar char="•"/>
              <a:defRPr/>
            </a:pPr>
            <a:r>
              <a:rPr lang="en-US" dirty="0"/>
              <a:t>Safety equipment (when required).</a:t>
            </a:r>
          </a:p>
          <a:p>
            <a:pPr marL="0" indent="0">
              <a:spcBef>
                <a:spcPts val="1824"/>
              </a:spcBef>
              <a:buFont typeface="Arial"/>
              <a:buNone/>
              <a:defRPr/>
            </a:pPr>
            <a:r>
              <a:rPr lang="en-US" b="1" dirty="0">
                <a:solidFill>
                  <a:srgbClr val="0D6A78"/>
                </a:solidFill>
              </a:rPr>
              <a:t>By law, your employer is not allowed to punish or fire you for reporting a safety problem at work</a:t>
            </a:r>
            <a:r>
              <a:rPr lang="en-US" b="1" dirty="0" smtClean="0">
                <a:solidFill>
                  <a:srgbClr val="0D6A78"/>
                </a:solidFill>
              </a:rPr>
              <a:t>!</a:t>
            </a:r>
            <a:endParaRPr lang="en-US" b="1" dirty="0">
              <a:solidFill>
                <a:srgbClr val="0D6A7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8725"/>
            <a:ext cx="685800" cy="427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9pPr>
          </a:lstStyle>
          <a:p>
            <a:fld id="{91C1A351-AD29-41D9-AC54-6DA4F7DDB448}" type="slidenum">
              <a:rPr lang="en-US" altLang="en-US" sz="1000" smtClean="0"/>
              <a:pPr/>
              <a:t>24</a:t>
            </a:fld>
            <a:endParaRPr lang="en-US" altLang="en-US" sz="100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Know Your Rights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66863"/>
            <a:ext cx="8077200" cy="533400"/>
          </a:xfrm>
        </p:spPr>
        <p:txBody>
          <a:bodyPr/>
          <a:lstStyle/>
          <a:p>
            <a:pPr marL="0" indent="0">
              <a:buFont typeface="Arial"/>
              <a:buNone/>
              <a:defRPr/>
            </a:pPr>
            <a:r>
              <a:rPr lang="en-US" b="1" dirty="0" smtClean="0">
                <a:solidFill>
                  <a:srgbClr val="9B7940"/>
                </a:solidFill>
                <a:cs typeface="+mn-cs"/>
              </a:rPr>
              <a:t>State </a:t>
            </a:r>
            <a:r>
              <a:rPr lang="en-US" b="1" i="1" dirty="0" smtClean="0">
                <a:solidFill>
                  <a:srgbClr val="9B7940"/>
                </a:solidFill>
                <a:cs typeface="+mn-cs"/>
              </a:rPr>
              <a:t>Labor Law Bingo </a:t>
            </a:r>
            <a:r>
              <a:rPr lang="en-US" b="1" dirty="0" smtClean="0">
                <a:solidFill>
                  <a:srgbClr val="9B7940"/>
                </a:solidFill>
                <a:cs typeface="+mn-cs"/>
              </a:rPr>
              <a:t>Game</a:t>
            </a:r>
            <a:endParaRPr lang="en-US" b="1" dirty="0">
              <a:solidFill>
                <a:srgbClr val="9B7940"/>
              </a:solidFill>
              <a:cs typeface="+mn-cs"/>
            </a:endParaRPr>
          </a:p>
        </p:txBody>
      </p:sp>
      <p:pic>
        <p:nvPicPr>
          <p:cNvPr id="39941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2082">
            <a:off x="1857375" y="2638425"/>
            <a:ext cx="2746375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6234">
            <a:off x="4438650" y="2476500"/>
            <a:ext cx="2755900" cy="356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4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9pPr>
          </a:lstStyle>
          <a:p>
            <a:pPr>
              <a:defRPr/>
            </a:pPr>
            <a:fld id="{3033EDAE-3B03-4FD9-B6BC-82A356EB2238}" type="slidenum">
              <a:rPr lang="en-US" altLang="en-US" smtClean="0"/>
              <a:pPr>
                <a:defRPr/>
              </a:pPr>
              <a:t>25</a:t>
            </a:fld>
            <a:endParaRPr lang="en-US" altLang="en-US" smtClean="0"/>
          </a:p>
        </p:txBody>
      </p:sp>
      <p:pic>
        <p:nvPicPr>
          <p:cNvPr id="41987" name="Picture 6" descr="Jill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524000"/>
            <a:ext cx="4305300" cy="502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>
                <a:latin typeface="Arial Narrow" pitchFamily="34" charset="0"/>
                <a:ea typeface="ヒラギノ角ゴ Pro W3" pitchFamily="126" charset="-128"/>
              </a:rPr>
              <a:t>Jill’s Difficult Day at Work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Key Points of this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b="1" dirty="0" smtClean="0"/>
              <a:t>By the end of this class, you will be able to: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1200" b="1" dirty="0" smtClean="0"/>
          </a:p>
          <a:p>
            <a:pPr>
              <a:defRPr/>
            </a:pPr>
            <a:r>
              <a:rPr lang="en-US" sz="2400" dirty="0" smtClean="0"/>
              <a:t>Recognize what can hurt you at work</a:t>
            </a:r>
          </a:p>
          <a:p>
            <a:pPr>
              <a:defRPr/>
            </a:pPr>
            <a:r>
              <a:rPr lang="en-US" sz="2400" dirty="0" smtClean="0"/>
              <a:t>Understand that workplace injuries and illnesses are preventable</a:t>
            </a:r>
          </a:p>
          <a:p>
            <a:pPr>
              <a:defRPr/>
            </a:pPr>
            <a:r>
              <a:rPr lang="en-US" sz="2400" dirty="0" smtClean="0"/>
              <a:t>Decide how to solve health and safety problems at work.</a:t>
            </a:r>
          </a:p>
          <a:p>
            <a:pPr>
              <a:defRPr/>
            </a:pPr>
            <a:r>
              <a:rPr lang="en-US" sz="2400" dirty="0" smtClean="0"/>
              <a:t>Decide what to do in an emergency.</a:t>
            </a:r>
          </a:p>
          <a:p>
            <a:pPr>
              <a:defRPr/>
            </a:pPr>
            <a:r>
              <a:rPr lang="en-US" sz="2400" dirty="0" smtClean="0"/>
              <a:t>Know the laws that protect workers on the job.</a:t>
            </a:r>
          </a:p>
          <a:p>
            <a:pPr>
              <a:defRPr/>
            </a:pPr>
            <a:r>
              <a:rPr lang="en-US" sz="2400" dirty="0" smtClean="0"/>
              <a:t>Name some of the agencies that enforce health and safety laws.</a:t>
            </a: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9pPr>
          </a:lstStyle>
          <a:p>
            <a:fld id="{5549B6E0-97AC-479B-8D50-C91BC22DC73B}" type="slidenum">
              <a:rPr lang="en-US" altLang="en-US" smtClean="0">
                <a:solidFill>
                  <a:srgbClr val="0D6A78"/>
                </a:solidFill>
                <a:latin typeface="Arial Narrow" panose="020B0606020202030204" pitchFamily="34" charset="0"/>
              </a:rPr>
              <a:pPr/>
              <a:t>3</a:t>
            </a:fld>
            <a:endParaRPr lang="en-US" altLang="en-US" smtClean="0">
              <a:solidFill>
                <a:srgbClr val="0D6A78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4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9pPr>
          </a:lstStyle>
          <a:p>
            <a:pPr>
              <a:defRPr/>
            </a:pPr>
            <a:fld id="{68B95278-2E1B-4548-A7DB-3A14AAAFDE08}" type="slidenum">
              <a:rPr lang="en-US" altLang="en-US" smtClean="0"/>
              <a:pPr>
                <a:defRPr/>
              </a:pPr>
              <a:t>4</a:t>
            </a:fld>
            <a:endParaRPr lang="en-US" altLang="en-US" smtClean="0"/>
          </a:p>
        </p:txBody>
      </p:sp>
      <p:sp>
        <p:nvSpPr>
          <p:cNvPr id="4100" name="Text Box 5"/>
          <p:cNvSpPr txBox="1">
            <a:spLocks noChangeArrowheads="1"/>
          </p:cNvSpPr>
          <p:nvPr/>
        </p:nvSpPr>
        <p:spPr bwMode="auto">
          <a:xfrm>
            <a:off x="974725" y="1865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>
              <a:defRPr/>
            </a:pPr>
            <a:endParaRPr lang="en-US" smtClean="0"/>
          </a:p>
        </p:txBody>
      </p:sp>
      <p:pic>
        <p:nvPicPr>
          <p:cNvPr id="18436" name="Picture 9" descr="fastfoo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00"/>
            <a:ext cx="6400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>
                <a:latin typeface="Arial Narrow" pitchFamily="34" charset="0"/>
                <a:ea typeface="ヒラギノ角ゴ Pro W3" pitchFamily="126" charset="-128"/>
              </a:rPr>
              <a:t>Find the Hazards — Restaurant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4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9pPr>
          </a:lstStyle>
          <a:p>
            <a:pPr>
              <a:defRPr/>
            </a:pPr>
            <a:fld id="{7D944C5A-7A3F-4BCB-89CE-6476390DD51E}" type="slidenum">
              <a:rPr lang="en-US" altLang="en-US" smtClean="0"/>
              <a:pPr>
                <a:defRPr/>
              </a:pPr>
              <a:t>5</a:t>
            </a:fld>
            <a:endParaRPr lang="en-US" altLang="en-US" smtClean="0"/>
          </a:p>
        </p:txBody>
      </p:sp>
      <p:sp>
        <p:nvSpPr>
          <p:cNvPr id="5124" name="Text Box 5"/>
          <p:cNvSpPr txBox="1">
            <a:spLocks noChangeArrowheads="1"/>
          </p:cNvSpPr>
          <p:nvPr/>
        </p:nvSpPr>
        <p:spPr bwMode="auto">
          <a:xfrm>
            <a:off x="974725" y="20939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>
              <a:defRPr/>
            </a:pPr>
            <a:endParaRPr lang="en-US" smtClean="0"/>
          </a:p>
        </p:txBody>
      </p:sp>
      <p:pic>
        <p:nvPicPr>
          <p:cNvPr id="19460" name="Picture 9" descr="groce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00"/>
            <a:ext cx="6400800" cy="487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>
                <a:latin typeface="Arial Narrow" pitchFamily="34" charset="0"/>
                <a:ea typeface="ヒラギノ角ゴ Pro W3" pitchFamily="126" charset="-128"/>
              </a:rPr>
              <a:t>Find the Hazards — Grocery Store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4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9pPr>
          </a:lstStyle>
          <a:p>
            <a:pPr>
              <a:defRPr/>
            </a:pPr>
            <a:fld id="{1674C785-4E36-4B76-A3E5-2027BBF7290A}" type="slidenum">
              <a:rPr lang="en-US" altLang="en-US" smtClean="0"/>
              <a:pPr>
                <a:defRPr/>
              </a:pPr>
              <a:t>6</a:t>
            </a:fld>
            <a:endParaRPr lang="en-US" altLang="en-US" smtClean="0"/>
          </a:p>
        </p:txBody>
      </p:sp>
      <p:sp>
        <p:nvSpPr>
          <p:cNvPr id="6148" name="Text Box 5"/>
          <p:cNvSpPr txBox="1">
            <a:spLocks noChangeArrowheads="1"/>
          </p:cNvSpPr>
          <p:nvPr/>
        </p:nvSpPr>
        <p:spPr bwMode="auto">
          <a:xfrm>
            <a:off x="898525" y="20939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>
              <a:defRPr/>
            </a:pPr>
            <a:endParaRPr lang="en-US" smtClean="0"/>
          </a:p>
        </p:txBody>
      </p:sp>
      <p:pic>
        <p:nvPicPr>
          <p:cNvPr id="20484" name="Picture 10" descr="Janitorial_hazards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-723" b="-626"/>
          <a:stretch>
            <a:fillRect/>
          </a:stretch>
        </p:blipFill>
        <p:spPr bwMode="auto">
          <a:xfrm>
            <a:off x="1417638" y="1557338"/>
            <a:ext cx="64008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>
                <a:latin typeface="Arial Narrow" pitchFamily="34" charset="0"/>
                <a:ea typeface="ヒラギノ角ゴ Pro W3" pitchFamily="126" charset="-128"/>
              </a:rPr>
              <a:t>Find the Hazards — Janitorial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4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9pPr>
          </a:lstStyle>
          <a:p>
            <a:pPr>
              <a:defRPr/>
            </a:pPr>
            <a:fld id="{32A1DD6C-8583-4231-B3FD-5FD1F7A9F508}" type="slidenum">
              <a:rPr lang="en-US" altLang="en-US" smtClean="0"/>
              <a:pPr>
                <a:defRPr/>
              </a:pPr>
              <a:t>7</a:t>
            </a:fld>
            <a:endParaRPr lang="en-US" altLang="en-US" smtClean="0"/>
          </a:p>
        </p:txBody>
      </p:sp>
      <p:sp>
        <p:nvSpPr>
          <p:cNvPr id="7172" name="Text Box 3"/>
          <p:cNvSpPr txBox="1">
            <a:spLocks noChangeArrowheads="1"/>
          </p:cNvSpPr>
          <p:nvPr/>
        </p:nvSpPr>
        <p:spPr bwMode="auto">
          <a:xfrm>
            <a:off x="898525" y="20939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>
              <a:defRPr/>
            </a:pPr>
            <a:endParaRPr lang="en-US" smtClean="0"/>
          </a:p>
        </p:txBody>
      </p:sp>
      <p:pic>
        <p:nvPicPr>
          <p:cNvPr id="21508" name="Picture 5" descr="Grounds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-2" r="-1205" b="-1157"/>
          <a:stretch>
            <a:fillRect/>
          </a:stretch>
        </p:blipFill>
        <p:spPr bwMode="auto">
          <a:xfrm>
            <a:off x="1371600" y="1582738"/>
            <a:ext cx="64008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>
                <a:latin typeface="Arial Narrow" pitchFamily="34" charset="0"/>
                <a:ea typeface="ヒラギノ角ゴ Pro W3" pitchFamily="126" charset="-128"/>
              </a:rPr>
              <a:t>Find the Hazards — Grounds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4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9pPr>
          </a:lstStyle>
          <a:p>
            <a:pPr>
              <a:defRPr/>
            </a:pPr>
            <a:fld id="{2E7C8F66-4A4E-44D2-A4C6-B11B666E3C6D}" type="slidenum">
              <a:rPr lang="en-US" altLang="en-US" smtClean="0"/>
              <a:pPr>
                <a:defRPr/>
              </a:pPr>
              <a:t>8</a:t>
            </a:fld>
            <a:endParaRPr lang="en-US" altLang="en-US" smtClean="0"/>
          </a:p>
        </p:txBody>
      </p:sp>
      <p:sp>
        <p:nvSpPr>
          <p:cNvPr id="8196" name="Text Box 3"/>
          <p:cNvSpPr txBox="1">
            <a:spLocks noChangeArrowheads="1"/>
          </p:cNvSpPr>
          <p:nvPr/>
        </p:nvSpPr>
        <p:spPr bwMode="auto">
          <a:xfrm>
            <a:off x="898525" y="20939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>
              <a:defRPr/>
            </a:pPr>
            <a:endParaRPr lang="en-US" smtClean="0"/>
          </a:p>
        </p:txBody>
      </p:sp>
      <p:pic>
        <p:nvPicPr>
          <p:cNvPr id="22532" name="Picture 5" descr="Laundry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24000"/>
            <a:ext cx="65532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>
                <a:latin typeface="Arial Narrow" pitchFamily="34" charset="0"/>
                <a:ea typeface="ヒラギノ角ゴ Pro W3" pitchFamily="126" charset="-128"/>
              </a:rPr>
              <a:t>Find the Hazards — Laundry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4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6" charset="-128"/>
              </a:defRPr>
            </a:lvl9pPr>
          </a:lstStyle>
          <a:p>
            <a:pPr>
              <a:defRPr/>
            </a:pPr>
            <a:fld id="{02D1C65A-F00B-41A5-AB69-25D25685AC08}" type="slidenum">
              <a:rPr lang="en-US" altLang="en-US" smtClean="0"/>
              <a:pPr>
                <a:defRPr/>
              </a:pPr>
              <a:t>9</a:t>
            </a:fld>
            <a:endParaRPr lang="en-US" altLang="en-US" smtClean="0"/>
          </a:p>
        </p:txBody>
      </p:sp>
      <p:pic>
        <p:nvPicPr>
          <p:cNvPr id="23555" name="Picture 6" descr="new_distribution_cen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4000"/>
            <a:ext cx="7086600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>
                <a:latin typeface="Arial Narrow" pitchFamily="34" charset="0"/>
                <a:ea typeface="ヒラギノ角ゴ Pro W3" pitchFamily="126" charset="-128"/>
              </a:rPr>
              <a:t>Find the Hazards — Warehouse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Axis">
  <a:themeElements>
    <a:clrScheme name="Axis 8">
      <a:dk1>
        <a:srgbClr val="292929"/>
      </a:dk1>
      <a:lt1>
        <a:srgbClr val="FFFFFF"/>
      </a:lt1>
      <a:dk2>
        <a:srgbClr val="000000"/>
      </a:dk2>
      <a:lt2>
        <a:srgbClr val="808080"/>
      </a:lt2>
      <a:accent1>
        <a:srgbClr val="CC9900"/>
      </a:accent1>
      <a:accent2>
        <a:srgbClr val="CCCC99"/>
      </a:accent2>
      <a:accent3>
        <a:srgbClr val="FFFFFF"/>
      </a:accent3>
      <a:accent4>
        <a:srgbClr val="212121"/>
      </a:accent4>
      <a:accent5>
        <a:srgbClr val="E2CAAA"/>
      </a:accent5>
      <a:accent6>
        <a:srgbClr val="B9B98A"/>
      </a:accent6>
      <a:hlink>
        <a:srgbClr val="999933"/>
      </a:hlink>
      <a:folHlink>
        <a:srgbClr val="B2B2B2"/>
      </a:folHlink>
    </a:clrScheme>
    <a:fontScheme name="Axi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xis 1">
        <a:dk1>
          <a:srgbClr val="080808"/>
        </a:dk1>
        <a:lt1>
          <a:srgbClr val="F8F8F8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ADAAAA"/>
        </a:accent3>
        <a:accent4>
          <a:srgbClr val="D4D4D4"/>
        </a:accent4>
        <a:accent5>
          <a:srgbClr val="FFCAAA"/>
        </a:accent5>
        <a:accent6>
          <a:srgbClr val="B92D00"/>
        </a:accent6>
        <a:hlink>
          <a:srgbClr val="CC6600"/>
        </a:hlink>
        <a:folHlink>
          <a:srgbClr val="B2B28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2">
        <a:dk1>
          <a:srgbClr val="333333"/>
        </a:dk1>
        <a:lt1>
          <a:srgbClr val="F8F8F8"/>
        </a:lt1>
        <a:dk2>
          <a:srgbClr val="800000"/>
        </a:dk2>
        <a:lt2>
          <a:srgbClr val="FFFFFF"/>
        </a:lt2>
        <a:accent1>
          <a:srgbClr val="CC9900"/>
        </a:accent1>
        <a:accent2>
          <a:srgbClr val="666666"/>
        </a:accent2>
        <a:accent3>
          <a:srgbClr val="C0AAAA"/>
        </a:accent3>
        <a:accent4>
          <a:srgbClr val="D4D4D4"/>
        </a:accent4>
        <a:accent5>
          <a:srgbClr val="E2CAAA"/>
        </a:accent5>
        <a:accent6>
          <a:srgbClr val="5C5C5C"/>
        </a:accent6>
        <a:hlink>
          <a:srgbClr val="CC6600"/>
        </a:hlink>
        <a:folHlink>
          <a:srgbClr val="95A58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3">
        <a:dk1>
          <a:srgbClr val="5F5F5F"/>
        </a:dk1>
        <a:lt1>
          <a:srgbClr val="A4BEE0"/>
        </a:lt1>
        <a:dk2>
          <a:srgbClr val="013253"/>
        </a:dk2>
        <a:lt2>
          <a:srgbClr val="FFFFFF"/>
        </a:lt2>
        <a:accent1>
          <a:srgbClr val="588480"/>
        </a:accent1>
        <a:accent2>
          <a:srgbClr val="6600FF"/>
        </a:accent2>
        <a:accent3>
          <a:srgbClr val="AAADB3"/>
        </a:accent3>
        <a:accent4>
          <a:srgbClr val="8BA2BF"/>
        </a:accent4>
        <a:accent5>
          <a:srgbClr val="B4C2C0"/>
        </a:accent5>
        <a:accent6>
          <a:srgbClr val="5C00E7"/>
        </a:accent6>
        <a:hlink>
          <a:srgbClr val="CCCC00"/>
        </a:hlink>
        <a:folHlink>
          <a:srgbClr val="5F5F5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4">
        <a:dk1>
          <a:srgbClr val="003300"/>
        </a:dk1>
        <a:lt1>
          <a:srgbClr val="F8F8F8"/>
        </a:lt1>
        <a:dk2>
          <a:srgbClr val="3D4A1C"/>
        </a:dk2>
        <a:lt2>
          <a:srgbClr val="FFFFFF"/>
        </a:lt2>
        <a:accent1>
          <a:srgbClr val="99CC00"/>
        </a:accent1>
        <a:accent2>
          <a:srgbClr val="669900"/>
        </a:accent2>
        <a:accent3>
          <a:srgbClr val="AFB1AB"/>
        </a:accent3>
        <a:accent4>
          <a:srgbClr val="D4D4D4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B2B28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5">
        <a:dk1>
          <a:srgbClr val="333333"/>
        </a:dk1>
        <a:lt1>
          <a:srgbClr val="F8F8F8"/>
        </a:lt1>
        <a:dk2>
          <a:srgbClr val="005D8C"/>
        </a:dk2>
        <a:lt2>
          <a:srgbClr val="FFFFFF"/>
        </a:lt2>
        <a:accent1>
          <a:srgbClr val="00CC99"/>
        </a:accent1>
        <a:accent2>
          <a:srgbClr val="0099CC"/>
        </a:accent2>
        <a:accent3>
          <a:srgbClr val="AAB6C5"/>
        </a:accent3>
        <a:accent4>
          <a:srgbClr val="D4D4D4"/>
        </a:accent4>
        <a:accent5>
          <a:srgbClr val="AAE2CA"/>
        </a:accent5>
        <a:accent6>
          <a:srgbClr val="008AB9"/>
        </a:accent6>
        <a:hlink>
          <a:srgbClr val="FFCC00"/>
        </a:hlink>
        <a:folHlink>
          <a:srgbClr val="D8D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6">
        <a:dk1>
          <a:srgbClr val="000000"/>
        </a:dk1>
        <a:lt1>
          <a:srgbClr val="ECAE00"/>
        </a:lt1>
        <a:dk2>
          <a:srgbClr val="FFFFFF"/>
        </a:dk2>
        <a:lt2>
          <a:srgbClr val="333333"/>
        </a:lt2>
        <a:accent1>
          <a:srgbClr val="CC6600"/>
        </a:accent1>
        <a:accent2>
          <a:srgbClr val="BA6D10"/>
        </a:accent2>
        <a:accent3>
          <a:srgbClr val="F4D3AA"/>
        </a:accent3>
        <a:accent4>
          <a:srgbClr val="000000"/>
        </a:accent4>
        <a:accent5>
          <a:srgbClr val="E2B8AA"/>
        </a:accent5>
        <a:accent6>
          <a:srgbClr val="A8620D"/>
        </a:accent6>
        <a:hlink>
          <a:srgbClr val="666633"/>
        </a:hlink>
        <a:folHlink>
          <a:srgbClr val="8D996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xis 7">
        <a:dk1>
          <a:srgbClr val="000000"/>
        </a:dk1>
        <a:lt1>
          <a:srgbClr val="FFFFFF"/>
        </a:lt1>
        <a:dk2>
          <a:srgbClr val="372221"/>
        </a:dk2>
        <a:lt2>
          <a:srgbClr val="808080"/>
        </a:lt2>
        <a:accent1>
          <a:srgbClr val="009999"/>
        </a:accent1>
        <a:accent2>
          <a:srgbClr val="9AAC98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8B9B89"/>
        </a:accent6>
        <a:hlink>
          <a:srgbClr val="6666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xis 8">
        <a:dk1>
          <a:srgbClr val="292929"/>
        </a:dk1>
        <a:lt1>
          <a:srgbClr val="FFFFFF"/>
        </a:lt1>
        <a:dk2>
          <a:srgbClr val="000000"/>
        </a:dk2>
        <a:lt2>
          <a:srgbClr val="808080"/>
        </a:lt2>
        <a:accent1>
          <a:srgbClr val="CC9900"/>
        </a:accent1>
        <a:accent2>
          <a:srgbClr val="CCCC99"/>
        </a:accent2>
        <a:accent3>
          <a:srgbClr val="FFFFFF"/>
        </a:accent3>
        <a:accent4>
          <a:srgbClr val="212121"/>
        </a:accent4>
        <a:accent5>
          <a:srgbClr val="E2CAAA"/>
        </a:accent5>
        <a:accent6>
          <a:srgbClr val="B9B98A"/>
        </a:accent6>
        <a:hlink>
          <a:srgbClr val="9999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AD25DA7EFABEF439271A3FD99786188" ma:contentTypeVersion="20" ma:contentTypeDescription="Create a new document." ma:contentTypeScope="" ma:versionID="368d6ac084e8e9743a43b30903f66be9">
  <xsd:schema xmlns:xsd="http://www.w3.org/2001/XMLSchema" xmlns:xs="http://www.w3.org/2001/XMLSchema" xmlns:p="http://schemas.microsoft.com/office/2006/metadata/properties" xmlns:ns2="9d708fe1-499a-404b-8760-7fadc8efcb04" xmlns:ns3="0ea9a507-3a85-4b04-86ce-1835e911386e" targetNamespace="http://schemas.microsoft.com/office/2006/metadata/properties" ma:root="true" ma:fieldsID="e37817f0b514fa83e6ed74a0db0fe142" ns2:_="" ns3:_="">
    <xsd:import namespace="9d708fe1-499a-404b-8760-7fadc8efcb04"/>
    <xsd:import namespace="0ea9a507-3a85-4b04-86ce-1835e911386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_Flow_SignoffStatu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708fe1-499a-404b-8760-7fadc8efcb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Flow_SignoffStatus" ma:index="10" nillable="true" ma:displayName="Sign-off status" ma:internalName="Sign_x002d_off_x0020_status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2027a1e9-ec08-4917-9741-23a37c4b61e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a9a507-3a85-4b04-86ce-1835e911386e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5b103eaf-f901-4902-b28b-b71007d92640}" ma:internalName="TaxCatchAll" ma:showField="CatchAllData" ma:web="0ea9a507-3a85-4b04-86ce-1835e911386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d708fe1-499a-404b-8760-7fadc8efcb04">
      <Terms xmlns="http://schemas.microsoft.com/office/infopath/2007/PartnerControls"/>
    </lcf76f155ced4ddcb4097134ff3c332f>
    <_Flow_SignoffStatus xmlns="9d708fe1-499a-404b-8760-7fadc8efcb04" xsi:nil="true"/>
    <TaxCatchAll xmlns="0ea9a507-3a85-4b04-86ce-1835e911386e" xsi:nil="true"/>
  </documentManagement>
</p:properties>
</file>

<file path=customXml/itemProps1.xml><?xml version="1.0" encoding="utf-8"?>
<ds:datastoreItem xmlns:ds="http://schemas.openxmlformats.org/officeDocument/2006/customXml" ds:itemID="{8FC9D536-13D1-4A00-931F-7492025EB6AD}"/>
</file>

<file path=customXml/itemProps2.xml><?xml version="1.0" encoding="utf-8"?>
<ds:datastoreItem xmlns:ds="http://schemas.openxmlformats.org/officeDocument/2006/customXml" ds:itemID="{066CB5F4-3FD0-4117-83F7-434E247E0DB0}"/>
</file>

<file path=customXml/itemProps3.xml><?xml version="1.0" encoding="utf-8"?>
<ds:datastoreItem xmlns:ds="http://schemas.openxmlformats.org/officeDocument/2006/customXml" ds:itemID="{9D67D3FF-90D8-4E63-BC8D-7CBD63F223B6}"/>
</file>

<file path=docProps/app.xml><?xml version="1.0" encoding="utf-8"?>
<Properties xmlns="http://schemas.openxmlformats.org/officeDocument/2006/extended-properties" xmlns:vt="http://schemas.openxmlformats.org/officeDocument/2006/docPropsVTypes">
  <Template>Axis</Template>
  <TotalTime>3975</TotalTime>
  <Words>347</Words>
  <Application>Microsoft Office PowerPoint</Application>
  <PresentationFormat>On-screen Show (4:3)</PresentationFormat>
  <Paragraphs>79</Paragraphs>
  <Slides>25</Slides>
  <Notes>2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ヒラギノ角ゴ Pro W3</vt:lpstr>
      <vt:lpstr>Arial Narrow</vt:lpstr>
      <vt:lpstr>Lucida Grande</vt:lpstr>
      <vt:lpstr>Times</vt:lpstr>
      <vt:lpstr>Times New Roman</vt:lpstr>
      <vt:lpstr>Axis</vt:lpstr>
      <vt:lpstr>Microsoft Excel 97-2003 Worksheet</vt:lpstr>
      <vt:lpstr>PowerPoint Presentation</vt:lpstr>
      <vt:lpstr>The Impact of Work Injuries and Illnesses</vt:lpstr>
      <vt:lpstr>Key Points of this Class</vt:lpstr>
      <vt:lpstr>Find the Hazards — Restaurant</vt:lpstr>
      <vt:lpstr>Find the Hazards — Grocery Store</vt:lpstr>
      <vt:lpstr>Find the Hazards — Janitorial</vt:lpstr>
      <vt:lpstr>Find the Hazards — Grounds</vt:lpstr>
      <vt:lpstr>Find the Hazards — Laundry </vt:lpstr>
      <vt:lpstr>Find the Hazards — Warehouse</vt:lpstr>
      <vt:lpstr>Noise Hazards</vt:lpstr>
      <vt:lpstr>Chemical Hazards</vt:lpstr>
      <vt:lpstr>What Can Chemicals Do?</vt:lpstr>
      <vt:lpstr>Ways to Find Out About Chemicals at Work</vt:lpstr>
      <vt:lpstr>Hazards that Cause Stress</vt:lpstr>
      <vt:lpstr>Ergonomic Hazards</vt:lpstr>
      <vt:lpstr>Making the Job Safer — John</vt:lpstr>
      <vt:lpstr>Making the Job Safer — Bill</vt:lpstr>
      <vt:lpstr>Safe Lifting Techniques</vt:lpstr>
      <vt:lpstr>Making the Job Safer — Mary</vt:lpstr>
      <vt:lpstr>Making the Job Safer — Ann</vt:lpstr>
      <vt:lpstr>Preparing for an Emergency</vt:lpstr>
      <vt:lpstr>Preparing for an Emergency</vt:lpstr>
      <vt:lpstr>Know Your Rights: Key Points</vt:lpstr>
      <vt:lpstr>Know Your Rights</vt:lpstr>
      <vt:lpstr>Jill’s Difficult Day at Work</vt:lpstr>
    </vt:vector>
  </TitlesOfParts>
  <Company>UC Berkeley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Working Together to Protect Young Workers with Disabilities</dc:title>
  <dc:creator>Administrator</dc:creator>
  <cp:lastModifiedBy>Leonard, Stephen R. (CDC/NIOSH/EID) (CTR)</cp:lastModifiedBy>
  <cp:revision>104</cp:revision>
  <cp:lastPrinted>2015-11-18T18:08:50Z</cp:lastPrinted>
  <dcterms:created xsi:type="dcterms:W3CDTF">2005-10-26T20:06:22Z</dcterms:created>
  <dcterms:modified xsi:type="dcterms:W3CDTF">2016-10-05T17:46:15Z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0x010100CAD25DA7EFABEF439271A3FD99786188</vt:lpwstr>
  </property>
</Properties>
</file>